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4CC8C-4803-4262-B090-802AACBBA924}" type="datetimeFigureOut">
              <a:rPr lang="en-GB" smtClean="0"/>
              <a:t>06/10/2021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15CC0-2EB0-425F-8F6E-829EF8F4B5E9}" type="slidenum">
              <a:rPr lang="en-GB" smtClean="0"/>
              <a:t>‹#›</a:t>
            </a:fld>
            <a:endParaRPr lang="en-GB" dirty="0"/>
          </a:p>
        </p:txBody>
      </p:sp>
    </p:spTree>
    <p:extLst>
      <p:ext uri="{BB962C8B-B14F-4D97-AF65-F5344CB8AC3E}">
        <p14:creationId xmlns:p14="http://schemas.microsoft.com/office/powerpoint/2010/main" val="417488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9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F0E5-B915-4F56-8C04-7E9780B97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CB97F9-2A9E-429C-9B31-8B98EB3D0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82F6-3C74-4F30-BD68-325BFF38E9E5}"/>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5" name="Footer Placeholder 4">
            <a:extLst>
              <a:ext uri="{FF2B5EF4-FFF2-40B4-BE49-F238E27FC236}">
                <a16:creationId xmlns:a16="http://schemas.microsoft.com/office/drawing/2014/main" id="{7C16BE11-7826-440F-8C2B-3E07BB668A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488DAD-69E7-4986-9229-D731AF9F1646}"/>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280301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5788-AE7D-4742-AD80-AF1DCB2268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D35A68-BAAB-4159-8F00-007343D01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FF1E53-0DF6-4508-BBD5-69AC11EDAFC7}"/>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5" name="Footer Placeholder 4">
            <a:extLst>
              <a:ext uri="{FF2B5EF4-FFF2-40B4-BE49-F238E27FC236}">
                <a16:creationId xmlns:a16="http://schemas.microsoft.com/office/drawing/2014/main" id="{B696A85E-8D2B-4B1C-A5DF-9E5E341DFA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DFE3BE-BB85-4B62-8E3B-A45696E2BCA1}"/>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101320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CD95E-CB6E-46E1-BF61-3D746F31B3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565DE2-4FD0-45A8-896D-6FA4A06C6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57FC0-2A98-4E9F-8D12-B3E41786DCE6}"/>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5" name="Footer Placeholder 4">
            <a:extLst>
              <a:ext uri="{FF2B5EF4-FFF2-40B4-BE49-F238E27FC236}">
                <a16:creationId xmlns:a16="http://schemas.microsoft.com/office/drawing/2014/main" id="{1FD9184D-D828-430F-BA31-7C82D79FC2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13ACED-F9B2-471E-8E97-1F03D74BBE11}"/>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116876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B010-ED38-4F2B-AE53-7EE4941D58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56EFB7-3901-4748-A67C-787222B240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C2EE56-0847-4C8B-B641-CEECAF75E6D8}"/>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5" name="Footer Placeholder 4">
            <a:extLst>
              <a:ext uri="{FF2B5EF4-FFF2-40B4-BE49-F238E27FC236}">
                <a16:creationId xmlns:a16="http://schemas.microsoft.com/office/drawing/2014/main" id="{1777D58C-3AFC-4C45-8621-B1102F9B7C2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D8ECD8E-82D0-48C1-B9C0-3FB5E3C2BABD}"/>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296248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7CC6-214E-4A0E-A91F-F7C3643A75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8474F2-DD54-4148-9DA1-F0C20BE33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2C3028-2B87-42DB-B85E-C62A7665F05D}"/>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5" name="Footer Placeholder 4">
            <a:extLst>
              <a:ext uri="{FF2B5EF4-FFF2-40B4-BE49-F238E27FC236}">
                <a16:creationId xmlns:a16="http://schemas.microsoft.com/office/drawing/2014/main" id="{E4DA9B1B-0CBC-46DF-89AC-B890ECDDC6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5790A6-88F2-4689-8E1F-A35DAA5154F8}"/>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260835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3DC1-1241-4983-B262-4026DF7E70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549120-19B1-4F70-9C8D-ED7639AEC0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8681DE-8D6E-4C36-ABCE-D22F069103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9811C7-B788-4EA1-B629-BFD662247160}"/>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6" name="Footer Placeholder 5">
            <a:extLst>
              <a:ext uri="{FF2B5EF4-FFF2-40B4-BE49-F238E27FC236}">
                <a16:creationId xmlns:a16="http://schemas.microsoft.com/office/drawing/2014/main" id="{648E3EB6-2317-4468-8EFB-F703008A139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DA7068-927C-4D5C-9518-9D6A7AAB850B}"/>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194362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01B4-A597-4E1D-85DD-D63538233B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5A6440-3F7C-4787-83BD-6BAB52174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A1BD3-ABD3-48A3-893B-15EDF67F3E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5C1A4A-E02B-41D4-A274-6F619E402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45D67-ECF0-4686-BF6C-ED36909E3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DC4B1C-2593-464B-B7A3-B7770435E461}"/>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8" name="Footer Placeholder 7">
            <a:extLst>
              <a:ext uri="{FF2B5EF4-FFF2-40B4-BE49-F238E27FC236}">
                <a16:creationId xmlns:a16="http://schemas.microsoft.com/office/drawing/2014/main" id="{14044ECE-09BA-47DD-9A24-3ECD07A23D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DB4570E-5CB3-4AD3-88E6-B67B82AA726E}"/>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31094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11F7-72E2-49BB-BD2E-6FBA1E8233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89D2BA-A7CC-4DE1-861D-D2625EA55BB7}"/>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4" name="Footer Placeholder 3">
            <a:extLst>
              <a:ext uri="{FF2B5EF4-FFF2-40B4-BE49-F238E27FC236}">
                <a16:creationId xmlns:a16="http://schemas.microsoft.com/office/drawing/2014/main" id="{EBD7EF49-9BB3-4575-8F00-1450B7F1F4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849C8A5-21AB-4DAB-A37F-AEF406F625D8}"/>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144677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8AEF2-E6A3-4B92-9B0F-13D62454E2EA}"/>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3" name="Footer Placeholder 2">
            <a:extLst>
              <a:ext uri="{FF2B5EF4-FFF2-40B4-BE49-F238E27FC236}">
                <a16:creationId xmlns:a16="http://schemas.microsoft.com/office/drawing/2014/main" id="{09B0A454-854B-43CE-8490-AF72CA4E98C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A124499-C7C5-409E-B5EF-F3F9838E4316}"/>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252303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A6EB-C021-4999-8B09-DDCB0C299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90DDBB-B03D-4D98-B153-38F9F69BF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D9CF2-05B3-424C-BB52-D32A34FA9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5569E-67F7-412E-974E-E775E41C2864}"/>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6" name="Footer Placeholder 5">
            <a:extLst>
              <a:ext uri="{FF2B5EF4-FFF2-40B4-BE49-F238E27FC236}">
                <a16:creationId xmlns:a16="http://schemas.microsoft.com/office/drawing/2014/main" id="{EE086358-8E47-4588-8CC7-6E6B3B9999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7332200-9BA0-4DF2-A20D-583F6CEF0427}"/>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269625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6E9C-40AC-4714-AAFB-1BC7F5982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607217-77D0-4ABF-A805-8D7D5F568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33CACFD-30A4-4C52-87C5-D35EF8D33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CF97A-E79C-4961-9D4A-238C8487BAED}"/>
              </a:ext>
            </a:extLst>
          </p:cNvPr>
          <p:cNvSpPr>
            <a:spLocks noGrp="1"/>
          </p:cNvSpPr>
          <p:nvPr>
            <p:ph type="dt" sz="half" idx="10"/>
          </p:nvPr>
        </p:nvSpPr>
        <p:spPr/>
        <p:txBody>
          <a:bodyPr/>
          <a:lstStyle/>
          <a:p>
            <a:fld id="{CE865120-BC14-4D90-BBF7-DB9A93AFDD04}" type="datetimeFigureOut">
              <a:rPr lang="en-GB" smtClean="0"/>
              <a:t>06/10/2021</a:t>
            </a:fld>
            <a:endParaRPr lang="en-GB" dirty="0"/>
          </a:p>
        </p:txBody>
      </p:sp>
      <p:sp>
        <p:nvSpPr>
          <p:cNvPr id="6" name="Footer Placeholder 5">
            <a:extLst>
              <a:ext uri="{FF2B5EF4-FFF2-40B4-BE49-F238E27FC236}">
                <a16:creationId xmlns:a16="http://schemas.microsoft.com/office/drawing/2014/main" id="{AF844535-B9F0-4529-976B-A091E4B571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85CE17-6ADF-41F7-887B-5F38AF2C5D8A}"/>
              </a:ext>
            </a:extLst>
          </p:cNvPr>
          <p:cNvSpPr>
            <a:spLocks noGrp="1"/>
          </p:cNvSpPr>
          <p:nvPr>
            <p:ph type="sldNum" sz="quarter" idx="12"/>
          </p:nvPr>
        </p:nvSpPr>
        <p:spPr/>
        <p:txBody>
          <a:bodyPr/>
          <a:lstStyle/>
          <a:p>
            <a:fld id="{C0EE1E7B-21F0-4DDA-83E0-8F2EB3C6B6F5}" type="slidenum">
              <a:rPr lang="en-GB" smtClean="0"/>
              <a:t>‹#›</a:t>
            </a:fld>
            <a:endParaRPr lang="en-GB" dirty="0"/>
          </a:p>
        </p:txBody>
      </p:sp>
    </p:spTree>
    <p:extLst>
      <p:ext uri="{BB962C8B-B14F-4D97-AF65-F5344CB8AC3E}">
        <p14:creationId xmlns:p14="http://schemas.microsoft.com/office/powerpoint/2010/main" val="335492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8703D-CCEA-4F4C-8604-25B40C7D8F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4D4144-D4E0-4678-A79E-EA42F5CDC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7EAB9-7E5B-4098-BD42-00D8977EA1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65120-BC14-4D90-BBF7-DB9A93AFDD04}" type="datetimeFigureOut">
              <a:rPr lang="en-GB" smtClean="0"/>
              <a:t>06/10/2021</a:t>
            </a:fld>
            <a:endParaRPr lang="en-GB" dirty="0"/>
          </a:p>
        </p:txBody>
      </p:sp>
      <p:sp>
        <p:nvSpPr>
          <p:cNvPr id="5" name="Footer Placeholder 4">
            <a:extLst>
              <a:ext uri="{FF2B5EF4-FFF2-40B4-BE49-F238E27FC236}">
                <a16:creationId xmlns:a16="http://schemas.microsoft.com/office/drawing/2014/main" id="{1114CC5F-5F99-4533-87C9-A4C755DC8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1B92D80-5508-4594-A51A-DDE525959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1E7B-21F0-4DDA-83E0-8F2EB3C6B6F5}" type="slidenum">
              <a:rPr lang="en-GB" smtClean="0"/>
              <a:t>‹#›</a:t>
            </a:fld>
            <a:endParaRPr lang="en-GB" dirty="0"/>
          </a:p>
        </p:txBody>
      </p:sp>
    </p:spTree>
    <p:extLst>
      <p:ext uri="{BB962C8B-B14F-4D97-AF65-F5344CB8AC3E}">
        <p14:creationId xmlns:p14="http://schemas.microsoft.com/office/powerpoint/2010/main" val="27393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
          <p:cNvGraphicFramePr/>
          <p:nvPr/>
        </p:nvGraphicFramePr>
        <p:xfrm>
          <a:off x="130629" y="92766"/>
          <a:ext cx="11887200" cy="6672475"/>
        </p:xfrm>
        <a:graphic>
          <a:graphicData uri="http://schemas.openxmlformats.org/drawingml/2006/table">
            <a:tbl>
              <a:tblPr>
                <a:noFill/>
              </a:tblPr>
              <a:tblGrid>
                <a:gridCol w="11887200">
                  <a:extLst>
                    <a:ext uri="{9D8B030D-6E8A-4147-A177-3AD203B41FA5}">
                      <a16:colId xmlns:a16="http://schemas.microsoft.com/office/drawing/2014/main" val="20000"/>
                    </a:ext>
                  </a:extLst>
                </a:gridCol>
              </a:tblGrid>
              <a:tr h="6672475">
                <a:tc>
                  <a:txBody>
                    <a:bodyPr/>
                    <a:lstStyle/>
                    <a:p>
                      <a:pPr marL="0" marR="0" lvl="0" indent="0" algn="l" rtl="0">
                        <a:spcBef>
                          <a:spcPts val="0"/>
                        </a:spcBef>
                        <a:spcAft>
                          <a:spcPts val="0"/>
                        </a:spcAft>
                        <a:buNone/>
                      </a:pPr>
                      <a:endParaRPr sz="18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5" name="Google Shape;85;p1"/>
          <p:cNvPicPr preferRelativeResize="0"/>
          <p:nvPr/>
        </p:nvPicPr>
        <p:blipFill rotWithShape="1">
          <a:blip r:embed="rId3">
            <a:alphaModFix/>
          </a:blip>
          <a:srcRect t="3815" r="62872"/>
          <a:stretch/>
        </p:blipFill>
        <p:spPr>
          <a:xfrm>
            <a:off x="5531100" y="208158"/>
            <a:ext cx="1146704" cy="1225593"/>
          </a:xfrm>
          <a:prstGeom prst="rect">
            <a:avLst/>
          </a:prstGeom>
          <a:noFill/>
          <a:ln>
            <a:noFill/>
          </a:ln>
        </p:spPr>
      </p:pic>
      <p:sp>
        <p:nvSpPr>
          <p:cNvPr id="86" name="Google Shape;86;p1"/>
          <p:cNvSpPr txBox="1">
            <a:spLocks noGrp="1"/>
          </p:cNvSpPr>
          <p:nvPr>
            <p:ph type="subTitle" idx="1"/>
          </p:nvPr>
        </p:nvSpPr>
        <p:spPr>
          <a:xfrm>
            <a:off x="3863008" y="1318359"/>
            <a:ext cx="4465983" cy="7732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220"/>
              <a:buNone/>
            </a:pPr>
            <a:r>
              <a:rPr lang="en-GB" sz="2220" u="sng" dirty="0">
                <a:latin typeface="Comic Sans MS"/>
                <a:ea typeface="Comic Sans MS"/>
                <a:cs typeface="Comic Sans MS"/>
                <a:sym typeface="Comic Sans MS"/>
              </a:rPr>
              <a:t>Elm Tree Primary School</a:t>
            </a:r>
          </a:p>
          <a:p>
            <a:pPr marL="0" lvl="0" indent="0" algn="ctr" rtl="0">
              <a:lnSpc>
                <a:spcPct val="90000"/>
              </a:lnSpc>
              <a:spcBef>
                <a:spcPts val="0"/>
              </a:spcBef>
              <a:spcAft>
                <a:spcPts val="0"/>
              </a:spcAft>
              <a:buClr>
                <a:schemeClr val="dk1"/>
              </a:buClr>
              <a:buSzPts val="2220"/>
              <a:buNone/>
            </a:pPr>
            <a:r>
              <a:rPr lang="en-GB" dirty="0">
                <a:latin typeface="SassoonPrimary" panose="020B0500000000000000" pitchFamily="34" charset="0"/>
              </a:rPr>
              <a:t>Me and My Community </a:t>
            </a:r>
            <a:endParaRPr dirty="0">
              <a:latin typeface="SassoonPrimary" panose="020B0500000000000000" pitchFamily="34" charset="0"/>
            </a:endParaRPr>
          </a:p>
        </p:txBody>
      </p:sp>
      <p:sp>
        <p:nvSpPr>
          <p:cNvPr id="87" name="Google Shape;87;p1"/>
          <p:cNvSpPr txBox="1"/>
          <p:nvPr/>
        </p:nvSpPr>
        <p:spPr>
          <a:xfrm>
            <a:off x="399247" y="519842"/>
            <a:ext cx="3480666" cy="2308284"/>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u="sng" strike="noStrike" cap="none" dirty="0">
                <a:solidFill>
                  <a:schemeClr val="dk1"/>
                </a:solidFill>
                <a:latin typeface="SassoonPrimary" panose="020B0500000000000000" pitchFamily="34" charset="0"/>
                <a:ea typeface="Comic Sans MS"/>
                <a:cs typeface="Comic Sans MS"/>
                <a:sym typeface="Comic Sans MS"/>
              </a:rPr>
              <a:t>Big Picture</a:t>
            </a:r>
          </a:p>
          <a:p>
            <a:pPr marL="0" marR="0" lvl="0" indent="0" algn="ctr" rtl="0">
              <a:spcBef>
                <a:spcPts val="0"/>
              </a:spcBef>
              <a:spcAft>
                <a:spcPts val="0"/>
              </a:spcAft>
              <a:buNone/>
            </a:pPr>
            <a:r>
              <a:rPr lang="en-GB" u="none" strike="noStrike" dirty="0">
                <a:solidFill>
                  <a:srgbClr val="303030"/>
                </a:solidFill>
                <a:effectLst/>
                <a:latin typeface="SassoonPrimary" panose="020B0500000000000000" pitchFamily="34" charset="0"/>
              </a:rPr>
              <a:t>We will be getting to know each other and settling into our new classes. We will be discussing our likes and dislikes, learning about jobs in the community and about our bodies.</a:t>
            </a:r>
            <a:endParaRPr lang="en-GB" u="none" strike="noStrike" cap="none" dirty="0">
              <a:solidFill>
                <a:schemeClr val="dk1"/>
              </a:solidFill>
              <a:latin typeface="SassoonPrimary" panose="020B0500000000000000" pitchFamily="34" charset="0"/>
              <a:ea typeface="Comic Sans MS"/>
              <a:cs typeface="Comic Sans MS"/>
              <a:sym typeface="Comic Sans MS"/>
            </a:endParaRPr>
          </a:p>
        </p:txBody>
      </p:sp>
      <p:sp>
        <p:nvSpPr>
          <p:cNvPr id="90" name="Google Shape;90;p1"/>
          <p:cNvSpPr txBox="1"/>
          <p:nvPr/>
        </p:nvSpPr>
        <p:spPr>
          <a:xfrm>
            <a:off x="4079954" y="2151476"/>
            <a:ext cx="3990156" cy="1477287"/>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gn="ctr"/>
            <a:r>
              <a:rPr lang="en-GB" sz="1800" dirty="0">
                <a:solidFill>
                  <a:schemeClr val="bg2"/>
                </a:solidFill>
                <a:effectLst/>
                <a:latin typeface="SassoonPrimary" panose="020B0500000000000000" pitchFamily="34" charset="0"/>
                <a:ea typeface="Times New Roman" panose="02020603050405020304" pitchFamily="18" charset="0"/>
                <a:cs typeface="Times New Roman" panose="02020603050405020304" pitchFamily="18" charset="0"/>
              </a:rPr>
              <a:t>The Elm Tree Way</a:t>
            </a:r>
            <a:endParaRPr lang="en-GB" sz="1800" dirty="0">
              <a:solidFill>
                <a:schemeClr val="bg2"/>
              </a:solidFill>
              <a:effectLst/>
              <a:latin typeface="SassoonPrimary" panose="020B0500000000000000" pitchFamily="34" charset="0"/>
              <a:ea typeface="Calibri" panose="020F0502020204030204" pitchFamily="34" charset="0"/>
              <a:cs typeface="Times New Roman" panose="02020603050405020304" pitchFamily="18" charset="0"/>
            </a:endParaRPr>
          </a:p>
          <a:p>
            <a:pPr algn="ctr"/>
            <a:r>
              <a:rPr lang="en-GB" sz="1800" b="1" dirty="0">
                <a:solidFill>
                  <a:srgbClr val="000000"/>
                </a:solidFill>
                <a:effectLst/>
                <a:latin typeface="SassoonPrimary" panose="020B0500000000000000" pitchFamily="34" charset="0"/>
                <a:ea typeface="Times New Roman" panose="02020603050405020304" pitchFamily="18" charset="0"/>
                <a:cs typeface="Times New Roman" panose="02020603050405020304" pitchFamily="18" charset="0"/>
              </a:rPr>
              <a:t>To feel Safe, Happy, Special and have Needs Met</a:t>
            </a:r>
          </a:p>
          <a:p>
            <a:pPr algn="ctr"/>
            <a:r>
              <a:rPr lang="en-GB" sz="1800" b="1" dirty="0">
                <a:solidFill>
                  <a:srgbClr val="000000"/>
                </a:solidFill>
                <a:effectLst/>
                <a:latin typeface="SassoonPrimary" panose="020B0500000000000000" pitchFamily="34" charset="0"/>
                <a:ea typeface="Times New Roman" panose="02020603050405020304" pitchFamily="18" charset="0"/>
                <a:cs typeface="Times New Roman" panose="02020603050405020304" pitchFamily="18" charset="0"/>
              </a:rPr>
              <a:t>By being Caring, Consistent and Calm at all times. </a:t>
            </a:r>
            <a:endParaRPr lang="en-GB" sz="1800" b="1" i="0" u="none" strike="noStrike" cap="none" dirty="0">
              <a:solidFill>
                <a:schemeClr val="dk1"/>
              </a:solidFill>
              <a:latin typeface="SassoonPrimary" panose="020B0500000000000000" pitchFamily="34" charset="0"/>
              <a:ea typeface="Comic Sans MS"/>
              <a:cs typeface="Comic Sans MS"/>
              <a:sym typeface="Comic Sans MS"/>
            </a:endParaRPr>
          </a:p>
        </p:txBody>
      </p:sp>
      <p:sp>
        <p:nvSpPr>
          <p:cNvPr id="92" name="Google Shape;92;p1"/>
          <p:cNvSpPr txBox="1"/>
          <p:nvPr/>
        </p:nvSpPr>
        <p:spPr>
          <a:xfrm>
            <a:off x="8328991" y="519842"/>
            <a:ext cx="3463761" cy="5548273"/>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lnSpc>
                <a:spcPct val="107000"/>
              </a:lnSpc>
              <a:tabLst>
                <a:tab pos="457200" algn="l"/>
              </a:tabLst>
            </a:pPr>
            <a:r>
              <a:rPr lang="en-GB" sz="1300" b="0" i="0" u="none" strike="noStrike" baseline="0" dirty="0">
                <a:solidFill>
                  <a:srgbClr val="000000"/>
                </a:solidFill>
                <a:latin typeface="SassoonPrimary" panose="020B0500000000000000" pitchFamily="34" charset="0"/>
              </a:rPr>
              <a:t>As </a:t>
            </a:r>
            <a:r>
              <a:rPr lang="en-GB" sz="1300" b="1" i="0" u="none" strike="noStrike" baseline="0" dirty="0">
                <a:solidFill>
                  <a:srgbClr val="000000"/>
                </a:solidFill>
                <a:latin typeface="SassoonPrimary" panose="020B0500000000000000" pitchFamily="34" charset="0"/>
              </a:rPr>
              <a:t>readers</a:t>
            </a:r>
            <a:r>
              <a:rPr lang="en-GB" sz="1300" b="0" i="0" u="none" strike="noStrike" baseline="0" dirty="0">
                <a:solidFill>
                  <a:srgbClr val="000000"/>
                </a:solidFill>
                <a:latin typeface="SassoonPrimary" panose="020B0500000000000000" pitchFamily="34" charset="0"/>
              </a:rPr>
              <a:t> and </a:t>
            </a:r>
            <a:r>
              <a:rPr lang="en-GB" sz="1300" b="1" i="0" u="none" strike="noStrike" baseline="0" dirty="0">
                <a:solidFill>
                  <a:srgbClr val="000000"/>
                </a:solidFill>
                <a:latin typeface="SassoonPrimary" panose="020B0500000000000000" pitchFamily="34" charset="0"/>
              </a:rPr>
              <a:t>writers </a:t>
            </a:r>
            <a:r>
              <a:rPr lang="en-GB" sz="1300" b="0" i="0" u="none" strike="noStrike" baseline="0" dirty="0">
                <a:solidFill>
                  <a:srgbClr val="000000"/>
                </a:solidFill>
                <a:latin typeface="SassoonPrimary" panose="020B0500000000000000" pitchFamily="34" charset="0"/>
              </a:rPr>
              <a:t>we will be learning to</a:t>
            </a:r>
            <a:r>
              <a:rPr lang="en-GB" sz="1300" b="0" i="0" u="none" strike="noStrike" dirty="0">
                <a:solidFill>
                  <a:srgbClr val="000000"/>
                </a:solidFill>
                <a:latin typeface="SassoonPrimary" panose="020B0500000000000000" pitchFamily="34" charset="0"/>
              </a:rPr>
              <a:t> recognises letters by their sounds and learning to blend and segment the sounds in words in order to read and write simple words and sentences.</a:t>
            </a:r>
            <a:endParaRPr lang="en-GB" sz="1300" dirty="0">
              <a:solidFill>
                <a:srgbClr val="000000"/>
              </a:solidFill>
              <a:latin typeface="SassoonPrimary" panose="020B0500000000000000" pitchFamily="34" charset="0"/>
            </a:endParaRPr>
          </a:p>
          <a:p>
            <a:r>
              <a:rPr lang="en-GB" sz="1300" b="0" i="0" u="none" strike="noStrike" baseline="0" dirty="0">
                <a:solidFill>
                  <a:srgbClr val="000000"/>
                </a:solidFill>
                <a:latin typeface="SassoonPrimary" panose="020B0500000000000000" pitchFamily="34" charset="0"/>
              </a:rPr>
              <a:t>As </a:t>
            </a:r>
            <a:r>
              <a:rPr lang="en-GB" sz="1300" b="1" i="0" u="none" strike="noStrike" baseline="0" dirty="0">
                <a:solidFill>
                  <a:srgbClr val="000000"/>
                </a:solidFill>
                <a:latin typeface="SassoonPrimary" panose="020B0500000000000000" pitchFamily="34" charset="0"/>
              </a:rPr>
              <a:t>mathematicians </a:t>
            </a:r>
            <a:r>
              <a:rPr lang="en-GB" sz="1300" b="0" i="0" u="none" strike="noStrike" baseline="0" dirty="0">
                <a:solidFill>
                  <a:srgbClr val="000000"/>
                </a:solidFill>
                <a:latin typeface="SassoonPrimary" panose="020B0500000000000000" pitchFamily="34" charset="0"/>
              </a:rPr>
              <a:t>we will </a:t>
            </a:r>
            <a:r>
              <a:rPr lang="en-GB" sz="1300" dirty="0">
                <a:solidFill>
                  <a:srgbClr val="000000"/>
                </a:solidFill>
                <a:latin typeface="SassoonPrimary" panose="020B0500000000000000" pitchFamily="34" charset="0"/>
              </a:rPr>
              <a:t>be learning about place value, addition and subtraction.</a:t>
            </a:r>
          </a:p>
          <a:p>
            <a:r>
              <a:rPr lang="en-GB" sz="1300" b="0" i="0" u="none" strike="noStrike" baseline="0" dirty="0">
                <a:solidFill>
                  <a:srgbClr val="000000"/>
                </a:solidFill>
                <a:latin typeface="SassoonPrimary" panose="020B0500000000000000" pitchFamily="34" charset="0"/>
              </a:rPr>
              <a:t>As </a:t>
            </a:r>
            <a:r>
              <a:rPr lang="en-GB" sz="1300" b="1" i="0" u="none" strike="noStrike" baseline="0" dirty="0">
                <a:solidFill>
                  <a:srgbClr val="000000"/>
                </a:solidFill>
                <a:latin typeface="SassoonPrimary" panose="020B0500000000000000" pitchFamily="34" charset="0"/>
              </a:rPr>
              <a:t>artists </a:t>
            </a:r>
            <a:r>
              <a:rPr lang="en-GB" sz="1300" dirty="0">
                <a:solidFill>
                  <a:srgbClr val="000000"/>
                </a:solidFill>
                <a:latin typeface="SassoonPrimary" panose="020B0500000000000000" pitchFamily="34" charset="0"/>
              </a:rPr>
              <a:t>we will be learning to create self portraits and developing our mark making skills with a range of mark making tools.</a:t>
            </a:r>
            <a:endParaRPr lang="en-GB" sz="1300" b="0" i="0" u="none" strike="noStrike" baseline="0" dirty="0">
              <a:solidFill>
                <a:srgbClr val="000000"/>
              </a:solidFill>
              <a:latin typeface="SassoonPrimary" panose="020B0500000000000000" pitchFamily="34" charset="0"/>
            </a:endParaRPr>
          </a:p>
          <a:p>
            <a:r>
              <a:rPr lang="en-GB" sz="1300" b="0" i="0" u="none" strike="noStrike" baseline="0" dirty="0">
                <a:solidFill>
                  <a:srgbClr val="000000"/>
                </a:solidFill>
                <a:latin typeface="SassoonPrimary" panose="020B0500000000000000" pitchFamily="34" charset="0"/>
              </a:rPr>
              <a:t>As </a:t>
            </a:r>
            <a:r>
              <a:rPr lang="en-GB" sz="1300" b="1" i="0" u="none" strike="noStrike" baseline="0" dirty="0">
                <a:solidFill>
                  <a:srgbClr val="000000"/>
                </a:solidFill>
                <a:latin typeface="SassoonPrimary" panose="020B0500000000000000" pitchFamily="34" charset="0"/>
              </a:rPr>
              <a:t>musicians </a:t>
            </a:r>
            <a:r>
              <a:rPr lang="en-GB" sz="1300" b="0" i="0" u="none" strike="noStrike" baseline="0" dirty="0">
                <a:solidFill>
                  <a:srgbClr val="000000"/>
                </a:solidFill>
                <a:latin typeface="SassoonPrimary" panose="020B0500000000000000" pitchFamily="34" charset="0"/>
              </a:rPr>
              <a:t>we </a:t>
            </a:r>
            <a:r>
              <a:rPr lang="en-GB" sz="1300" dirty="0">
                <a:solidFill>
                  <a:srgbClr val="000000"/>
                </a:solidFill>
                <a:latin typeface="SassoonPrimary" panose="020B0500000000000000" pitchFamily="34" charset="0"/>
              </a:rPr>
              <a:t>will be exploring the instruments available in our continuous provision and begin to read notation to play nursery rhymes.</a:t>
            </a:r>
            <a:endParaRPr lang="en-GB" sz="1300" b="0" i="0" u="none" strike="noStrike" baseline="0" dirty="0">
              <a:solidFill>
                <a:srgbClr val="000000"/>
              </a:solidFill>
              <a:latin typeface="SassoonPrimary" panose="020B0500000000000000" pitchFamily="34" charset="0"/>
            </a:endParaRPr>
          </a:p>
          <a:p>
            <a:r>
              <a:rPr lang="en-GB" sz="1300" b="0" i="0" u="none" strike="noStrike" baseline="0" dirty="0">
                <a:solidFill>
                  <a:srgbClr val="000000"/>
                </a:solidFill>
                <a:latin typeface="SassoonPrimary" panose="020B0500000000000000" pitchFamily="34" charset="0"/>
              </a:rPr>
              <a:t>As </a:t>
            </a:r>
            <a:r>
              <a:rPr lang="en-GB" sz="1300" b="1" i="0" u="none" strike="noStrike" baseline="0" dirty="0">
                <a:solidFill>
                  <a:srgbClr val="000000"/>
                </a:solidFill>
                <a:latin typeface="SassoonPrimary" panose="020B0500000000000000" pitchFamily="34" charset="0"/>
              </a:rPr>
              <a:t>athletes </a:t>
            </a:r>
            <a:r>
              <a:rPr lang="en-GB" sz="1300" b="0" i="0" u="none" strike="noStrike" baseline="0" dirty="0">
                <a:solidFill>
                  <a:srgbClr val="000000"/>
                </a:solidFill>
                <a:latin typeface="SassoonPrimary" panose="020B0500000000000000" pitchFamily="34" charset="0"/>
              </a:rPr>
              <a:t>we will learn to </a:t>
            </a:r>
            <a:r>
              <a:rPr lang="en-GB" sz="1300" dirty="0">
                <a:solidFill>
                  <a:srgbClr val="000000"/>
                </a:solidFill>
                <a:latin typeface="SassoonPrimary" panose="020B0500000000000000" pitchFamily="34" charset="0"/>
              </a:rPr>
              <a:t>navigate obstacles and learn to balance and jump with control.</a:t>
            </a:r>
            <a:endParaRPr lang="en-GB" sz="1300" b="0" i="0" u="none" strike="noStrike" baseline="0" dirty="0">
              <a:solidFill>
                <a:srgbClr val="000000"/>
              </a:solidFill>
              <a:latin typeface="SassoonPrimary" panose="020B0500000000000000" pitchFamily="34" charset="0"/>
            </a:endParaRPr>
          </a:p>
          <a:p>
            <a:r>
              <a:rPr lang="en-GB" sz="1300" b="0" i="0" u="none" strike="noStrike" baseline="0" dirty="0">
                <a:solidFill>
                  <a:srgbClr val="000000"/>
                </a:solidFill>
                <a:latin typeface="SassoonPrimary" panose="020B0500000000000000" pitchFamily="34" charset="0"/>
              </a:rPr>
              <a:t>As </a:t>
            </a:r>
            <a:r>
              <a:rPr lang="en-GB" sz="1300" b="1" i="0" u="none" strike="noStrike" baseline="0" dirty="0">
                <a:solidFill>
                  <a:srgbClr val="000000"/>
                </a:solidFill>
                <a:latin typeface="SassoonPrimary" panose="020B0500000000000000" pitchFamily="34" charset="0"/>
              </a:rPr>
              <a:t>scientists </a:t>
            </a:r>
            <a:r>
              <a:rPr lang="en-GB" sz="1300" b="0" i="0" u="none" strike="noStrike" baseline="0" dirty="0">
                <a:solidFill>
                  <a:srgbClr val="000000"/>
                </a:solidFill>
                <a:latin typeface="SassoonPrimary" panose="020B0500000000000000" pitchFamily="34" charset="0"/>
              </a:rPr>
              <a:t>we will</a:t>
            </a:r>
            <a:r>
              <a:rPr lang="en-GB" sz="1300" b="0" i="0" u="none" strike="noStrike" dirty="0">
                <a:solidFill>
                  <a:srgbClr val="000000"/>
                </a:solidFill>
                <a:latin typeface="SassoonPrimary" panose="020B0500000000000000" pitchFamily="34" charset="0"/>
              </a:rPr>
              <a:t> learn about the parts of the body and role play as doctors and vets.</a:t>
            </a:r>
          </a:p>
          <a:p>
            <a:r>
              <a:rPr lang="en-GB" sz="1300" dirty="0">
                <a:solidFill>
                  <a:srgbClr val="000000"/>
                </a:solidFill>
                <a:latin typeface="SassoonPrimary" panose="020B0500000000000000" pitchFamily="34" charset="0"/>
              </a:rPr>
              <a:t>As </a:t>
            </a:r>
            <a:r>
              <a:rPr lang="en-GB" sz="1300" b="1" dirty="0">
                <a:solidFill>
                  <a:srgbClr val="000000"/>
                </a:solidFill>
                <a:latin typeface="SassoonPrimary" panose="020B0500000000000000" pitchFamily="34" charset="0"/>
              </a:rPr>
              <a:t>historians </a:t>
            </a:r>
            <a:r>
              <a:rPr lang="en-GB" sz="1300" dirty="0">
                <a:solidFill>
                  <a:srgbClr val="000000"/>
                </a:solidFill>
                <a:latin typeface="SassoonPrimary" panose="020B0500000000000000" pitchFamily="34" charset="0"/>
              </a:rPr>
              <a:t>we will looks at our family trees.</a:t>
            </a:r>
          </a:p>
          <a:p>
            <a:r>
              <a:rPr lang="en-GB" sz="1300" dirty="0">
                <a:solidFill>
                  <a:srgbClr val="000000"/>
                </a:solidFill>
                <a:latin typeface="SassoonPrimary" panose="020B0500000000000000" pitchFamily="34" charset="0"/>
              </a:rPr>
              <a:t>As </a:t>
            </a:r>
            <a:r>
              <a:rPr lang="en-GB" sz="1300" b="1" dirty="0">
                <a:solidFill>
                  <a:srgbClr val="000000"/>
                </a:solidFill>
                <a:latin typeface="SassoonPrimary" panose="020B0500000000000000" pitchFamily="34" charset="0"/>
              </a:rPr>
              <a:t>geographers </a:t>
            </a:r>
            <a:r>
              <a:rPr lang="en-GB" sz="1300" dirty="0">
                <a:solidFill>
                  <a:srgbClr val="000000"/>
                </a:solidFill>
                <a:latin typeface="SassoonPrimary" panose="020B0500000000000000" pitchFamily="34" charset="0"/>
              </a:rPr>
              <a:t>we will look at google maps to find our houses and learn about directional language.</a:t>
            </a:r>
          </a:p>
          <a:p>
            <a:endParaRPr sz="1200" dirty="0">
              <a:latin typeface="SassoonPrimary" panose="020B0500000000000000" pitchFamily="34" charset="0"/>
            </a:endParaRPr>
          </a:p>
        </p:txBody>
      </p:sp>
      <p:pic>
        <p:nvPicPr>
          <p:cNvPr id="2" name="Picture 1"/>
          <p:cNvPicPr>
            <a:picLocks noChangeAspect="1"/>
          </p:cNvPicPr>
          <p:nvPr/>
        </p:nvPicPr>
        <p:blipFill>
          <a:blip r:embed="rId4"/>
          <a:stretch>
            <a:fillRect/>
          </a:stretch>
        </p:blipFill>
        <p:spPr>
          <a:xfrm>
            <a:off x="6366237" y="3757132"/>
            <a:ext cx="1703873" cy="2350170"/>
          </a:xfrm>
          <a:prstGeom prst="rect">
            <a:avLst/>
          </a:prstGeom>
        </p:spPr>
      </p:pic>
      <p:pic>
        <p:nvPicPr>
          <p:cNvPr id="3" name="Picture 2"/>
          <p:cNvPicPr>
            <a:picLocks noChangeAspect="1"/>
          </p:cNvPicPr>
          <p:nvPr/>
        </p:nvPicPr>
        <p:blipFill>
          <a:blip r:embed="rId5"/>
          <a:stretch>
            <a:fillRect/>
          </a:stretch>
        </p:blipFill>
        <p:spPr>
          <a:xfrm>
            <a:off x="1055957" y="2996402"/>
            <a:ext cx="2161073" cy="1443085"/>
          </a:xfrm>
          <a:prstGeom prst="rect">
            <a:avLst/>
          </a:prstGeom>
        </p:spPr>
      </p:pic>
      <p:pic>
        <p:nvPicPr>
          <p:cNvPr id="4" name="Picture 3"/>
          <p:cNvPicPr>
            <a:picLocks noChangeAspect="1"/>
          </p:cNvPicPr>
          <p:nvPr/>
        </p:nvPicPr>
        <p:blipFill>
          <a:blip r:embed="rId6"/>
          <a:stretch>
            <a:fillRect/>
          </a:stretch>
        </p:blipFill>
        <p:spPr>
          <a:xfrm>
            <a:off x="393657" y="4479761"/>
            <a:ext cx="1526584" cy="1588353"/>
          </a:xfrm>
          <a:prstGeom prst="rect">
            <a:avLst/>
          </a:prstGeom>
        </p:spPr>
      </p:pic>
      <p:pic>
        <p:nvPicPr>
          <p:cNvPr id="5" name="Picture 4"/>
          <p:cNvPicPr>
            <a:picLocks noChangeAspect="1"/>
          </p:cNvPicPr>
          <p:nvPr/>
        </p:nvPicPr>
        <p:blipFill rotWithShape="1">
          <a:blip r:embed="rId7"/>
          <a:srcRect r="21400"/>
          <a:stretch/>
        </p:blipFill>
        <p:spPr>
          <a:xfrm>
            <a:off x="4601751" y="3755491"/>
            <a:ext cx="1558425" cy="1325960"/>
          </a:xfrm>
          <a:prstGeom prst="rect">
            <a:avLst/>
          </a:prstGeom>
        </p:spPr>
      </p:pic>
      <p:pic>
        <p:nvPicPr>
          <p:cNvPr id="6" name="Picture 5"/>
          <p:cNvPicPr>
            <a:picLocks noChangeAspect="1"/>
          </p:cNvPicPr>
          <p:nvPr/>
        </p:nvPicPr>
        <p:blipFill>
          <a:blip r:embed="rId8"/>
          <a:stretch>
            <a:fillRect/>
          </a:stretch>
        </p:blipFill>
        <p:spPr>
          <a:xfrm>
            <a:off x="2350565" y="4645238"/>
            <a:ext cx="1908793" cy="1433293"/>
          </a:xfrm>
          <a:prstGeom prst="rect">
            <a:avLst/>
          </a:prstGeom>
        </p:spPr>
      </p:pic>
      <p:pic>
        <p:nvPicPr>
          <p:cNvPr id="7" name="Picture 6"/>
          <p:cNvPicPr>
            <a:picLocks noChangeAspect="1"/>
          </p:cNvPicPr>
          <p:nvPr/>
        </p:nvPicPr>
        <p:blipFill>
          <a:blip r:embed="rId9"/>
          <a:stretch>
            <a:fillRect/>
          </a:stretch>
        </p:blipFill>
        <p:spPr>
          <a:xfrm>
            <a:off x="4572849" y="5208179"/>
            <a:ext cx="1587327" cy="9659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
          <p:cNvGraphicFramePr/>
          <p:nvPr>
            <p:extLst>
              <p:ext uri="{D42A27DB-BD31-4B8C-83A1-F6EECF244321}">
                <p14:modId xmlns:p14="http://schemas.microsoft.com/office/powerpoint/2010/main" val="1225579137"/>
              </p:ext>
            </p:extLst>
          </p:nvPr>
        </p:nvGraphicFramePr>
        <p:xfrm>
          <a:off x="130629" y="92766"/>
          <a:ext cx="11887200" cy="6672475"/>
        </p:xfrm>
        <a:graphic>
          <a:graphicData uri="http://schemas.openxmlformats.org/drawingml/2006/table">
            <a:tbl>
              <a:tblPr>
                <a:noFill/>
              </a:tblPr>
              <a:tblGrid>
                <a:gridCol w="11887200">
                  <a:extLst>
                    <a:ext uri="{9D8B030D-6E8A-4147-A177-3AD203B41FA5}">
                      <a16:colId xmlns:a16="http://schemas.microsoft.com/office/drawing/2014/main" val="20000"/>
                    </a:ext>
                  </a:extLst>
                </a:gridCol>
              </a:tblGrid>
              <a:tr h="6672475">
                <a:tc>
                  <a:txBody>
                    <a:bodyPr/>
                    <a:lstStyle/>
                    <a:p>
                      <a:pPr marL="0" marR="0" lvl="0" indent="0" algn="l" rtl="0">
                        <a:spcBef>
                          <a:spcPts val="0"/>
                        </a:spcBef>
                        <a:spcAft>
                          <a:spcPts val="0"/>
                        </a:spcAft>
                        <a:buNone/>
                      </a:pPr>
                      <a:endParaRPr sz="18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5" name="Google Shape;85;p1"/>
          <p:cNvPicPr preferRelativeResize="0"/>
          <p:nvPr/>
        </p:nvPicPr>
        <p:blipFill rotWithShape="1">
          <a:blip r:embed="rId3">
            <a:alphaModFix/>
          </a:blip>
          <a:srcRect t="3815" r="62872"/>
          <a:stretch/>
        </p:blipFill>
        <p:spPr>
          <a:xfrm>
            <a:off x="5531100" y="208158"/>
            <a:ext cx="1146704" cy="1225593"/>
          </a:xfrm>
          <a:prstGeom prst="rect">
            <a:avLst/>
          </a:prstGeom>
          <a:noFill/>
          <a:ln>
            <a:noFill/>
          </a:ln>
        </p:spPr>
      </p:pic>
      <p:sp>
        <p:nvSpPr>
          <p:cNvPr id="86" name="Google Shape;86;p1"/>
          <p:cNvSpPr txBox="1">
            <a:spLocks noGrp="1"/>
          </p:cNvSpPr>
          <p:nvPr>
            <p:ph type="subTitle" idx="1"/>
          </p:nvPr>
        </p:nvSpPr>
        <p:spPr>
          <a:xfrm>
            <a:off x="3841237" y="1218299"/>
            <a:ext cx="4465983" cy="104696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220"/>
              <a:buNone/>
            </a:pPr>
            <a:r>
              <a:rPr lang="en-GB" sz="2220" u="sng" dirty="0">
                <a:latin typeface="Comic Sans MS"/>
                <a:sym typeface="Comic Sans MS"/>
              </a:rPr>
              <a:t>Home Learning Ideas</a:t>
            </a:r>
          </a:p>
          <a:p>
            <a:pPr marL="0" lvl="0" indent="0" algn="ctr" rtl="0">
              <a:lnSpc>
                <a:spcPct val="90000"/>
              </a:lnSpc>
              <a:spcBef>
                <a:spcPts val="1000"/>
              </a:spcBef>
              <a:spcAft>
                <a:spcPts val="0"/>
              </a:spcAft>
              <a:buClr>
                <a:schemeClr val="dk1"/>
              </a:buClr>
              <a:buSzPts val="2220"/>
              <a:buNone/>
            </a:pPr>
            <a:r>
              <a:rPr lang="en-GB" sz="2220" u="sng" dirty="0">
                <a:latin typeface="Comic Sans MS"/>
                <a:sym typeface="Comic Sans MS"/>
              </a:rPr>
              <a:t>Autumn 1 Half Term</a:t>
            </a:r>
            <a:endParaRPr dirty="0"/>
          </a:p>
        </p:txBody>
      </p:sp>
      <p:sp>
        <p:nvSpPr>
          <p:cNvPr id="87" name="Google Shape;87;p1"/>
          <p:cNvSpPr txBox="1"/>
          <p:nvPr/>
        </p:nvSpPr>
        <p:spPr>
          <a:xfrm>
            <a:off x="382342" y="197366"/>
            <a:ext cx="3480666" cy="1754286"/>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u="sng" dirty="0">
                <a:solidFill>
                  <a:schemeClr val="dk1"/>
                </a:solidFill>
                <a:latin typeface="SassoonPrimary" panose="020B0500000000000000" pitchFamily="34" charset="0"/>
                <a:ea typeface="Comic Sans MS"/>
                <a:cs typeface="Comic Sans MS"/>
                <a:sym typeface="Comic Sans MS"/>
              </a:rPr>
              <a:t>Fine Motor</a:t>
            </a:r>
          </a:p>
          <a:p>
            <a:pPr marL="285750" marR="0" lvl="0" indent="-285750" rtl="0">
              <a:spcBef>
                <a:spcPts val="0"/>
              </a:spcBef>
              <a:spcAft>
                <a:spcPts val="0"/>
              </a:spcAft>
              <a:buFont typeface="Arial" panose="020B0604020202020204" pitchFamily="34" charset="0"/>
              <a:buChar char="•"/>
            </a:pPr>
            <a:r>
              <a:rPr lang="en-GB" sz="1800" b="0" i="0" strike="noStrike" cap="none" dirty="0">
                <a:solidFill>
                  <a:schemeClr val="dk1"/>
                </a:solidFill>
                <a:latin typeface="SassoonPrimary" panose="020B0500000000000000" pitchFamily="34" charset="0"/>
                <a:ea typeface="Comic Sans MS"/>
                <a:cs typeface="Comic Sans MS"/>
                <a:sym typeface="Comic Sans MS"/>
              </a:rPr>
              <a:t>Practise developing fine motor skills by making some playdough at home and making models of your favourite characters.</a:t>
            </a:r>
          </a:p>
        </p:txBody>
      </p:sp>
      <p:sp>
        <p:nvSpPr>
          <p:cNvPr id="90" name="Google Shape;90;p1"/>
          <p:cNvSpPr txBox="1"/>
          <p:nvPr/>
        </p:nvSpPr>
        <p:spPr>
          <a:xfrm>
            <a:off x="4100920" y="2322433"/>
            <a:ext cx="3990156" cy="1323399"/>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gn="ctr"/>
            <a:r>
              <a:rPr lang="en-GB" sz="1600" dirty="0">
                <a:solidFill>
                  <a:schemeClr val="bg2"/>
                </a:solidFill>
                <a:effectLst/>
                <a:latin typeface="SassoonPrimary" panose="020B0500000000000000" pitchFamily="34" charset="0"/>
                <a:ea typeface="Times New Roman" panose="02020603050405020304" pitchFamily="18" charset="0"/>
                <a:cs typeface="Times New Roman" panose="02020603050405020304" pitchFamily="18" charset="0"/>
              </a:rPr>
              <a:t>The Elm Tree Way</a:t>
            </a:r>
            <a:endParaRPr lang="en-GB" sz="1600" dirty="0">
              <a:solidFill>
                <a:schemeClr val="bg2"/>
              </a:solidFill>
              <a:effectLst/>
              <a:latin typeface="SassoonPrimary" panose="020B0500000000000000" pitchFamily="34" charset="0"/>
              <a:ea typeface="Calibri" panose="020F0502020204030204" pitchFamily="34" charset="0"/>
              <a:cs typeface="Times New Roman" panose="02020603050405020304" pitchFamily="18" charset="0"/>
            </a:endParaRPr>
          </a:p>
          <a:p>
            <a:pPr algn="ctr"/>
            <a:r>
              <a:rPr lang="en-GB" sz="1600" b="1" dirty="0">
                <a:solidFill>
                  <a:srgbClr val="000000"/>
                </a:solidFill>
                <a:effectLst/>
                <a:latin typeface="SassoonPrimary" panose="020B0500000000000000" pitchFamily="34" charset="0"/>
                <a:ea typeface="Times New Roman" panose="02020603050405020304" pitchFamily="18" charset="0"/>
                <a:cs typeface="Times New Roman" panose="02020603050405020304" pitchFamily="18" charset="0"/>
              </a:rPr>
              <a:t>To feel Safe, Happy, Special and have Needs Met</a:t>
            </a:r>
          </a:p>
          <a:p>
            <a:pPr algn="ctr"/>
            <a:r>
              <a:rPr lang="en-GB" sz="1600" b="1" dirty="0">
                <a:solidFill>
                  <a:srgbClr val="000000"/>
                </a:solidFill>
                <a:effectLst/>
                <a:latin typeface="SassoonPrimary" panose="020B0500000000000000" pitchFamily="34" charset="0"/>
                <a:ea typeface="Times New Roman" panose="02020603050405020304" pitchFamily="18" charset="0"/>
                <a:cs typeface="Times New Roman" panose="02020603050405020304" pitchFamily="18" charset="0"/>
              </a:rPr>
              <a:t>By being Caring, Consistent and Calm at all times. </a:t>
            </a:r>
            <a:endParaRPr lang="en-GB" sz="1600" b="1" i="0" u="none" strike="noStrike" cap="none" dirty="0">
              <a:solidFill>
                <a:schemeClr val="dk1"/>
              </a:solidFill>
              <a:latin typeface="SassoonPrimary" panose="020B0500000000000000" pitchFamily="34" charset="0"/>
              <a:ea typeface="Comic Sans MS"/>
              <a:cs typeface="Comic Sans MS"/>
              <a:sym typeface="Comic Sans MS"/>
            </a:endParaRPr>
          </a:p>
        </p:txBody>
      </p:sp>
      <p:sp>
        <p:nvSpPr>
          <p:cNvPr id="91" name="Google Shape;91;p1"/>
          <p:cNvSpPr txBox="1"/>
          <p:nvPr/>
        </p:nvSpPr>
        <p:spPr>
          <a:xfrm>
            <a:off x="4114721" y="3824732"/>
            <a:ext cx="3976355" cy="2585283"/>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i="0" u="sng" strike="noStrike" cap="none" dirty="0">
                <a:solidFill>
                  <a:schemeClr val="dk1"/>
                </a:solidFill>
                <a:latin typeface="SassoonPrimary" panose="020B0500000000000000" pitchFamily="34" charset="0"/>
                <a:ea typeface="Comic Sans MS"/>
                <a:cs typeface="Comic Sans MS"/>
                <a:sym typeface="Comic Sans MS"/>
              </a:rPr>
              <a:t>Maths</a:t>
            </a:r>
          </a:p>
          <a:p>
            <a:pPr marL="285750" marR="0" lvl="0" indent="-285750" rtl="0">
              <a:spcBef>
                <a:spcPts val="0"/>
              </a:spcBef>
              <a:spcAft>
                <a:spcPts val="0"/>
              </a:spcAft>
              <a:buFont typeface="Arial" panose="020B0604020202020204" pitchFamily="34" charset="0"/>
              <a:buChar char="•"/>
            </a:pPr>
            <a:r>
              <a:rPr lang="en-GB" dirty="0">
                <a:solidFill>
                  <a:schemeClr val="dk1"/>
                </a:solidFill>
                <a:latin typeface="SassoonPrimary" panose="020B0500000000000000" pitchFamily="34" charset="0"/>
                <a:ea typeface="Comic Sans MS"/>
                <a:cs typeface="Comic Sans MS"/>
                <a:sym typeface="Comic Sans MS"/>
              </a:rPr>
              <a:t>Practise counting collections of objects</a:t>
            </a:r>
          </a:p>
          <a:p>
            <a:pPr marL="285750" marR="0" lvl="0" indent="-285750" rtl="0">
              <a:spcBef>
                <a:spcPts val="0"/>
              </a:spcBef>
              <a:spcAft>
                <a:spcPts val="0"/>
              </a:spcAft>
              <a:buFont typeface="Arial" panose="020B0604020202020204" pitchFamily="34" charset="0"/>
              <a:buChar char="•"/>
            </a:pPr>
            <a:r>
              <a:rPr lang="en-GB" i="0" strike="noStrike" cap="none" dirty="0">
                <a:solidFill>
                  <a:schemeClr val="dk1"/>
                </a:solidFill>
                <a:latin typeface="SassoonPrimary" panose="020B0500000000000000" pitchFamily="34" charset="0"/>
                <a:ea typeface="Comic Sans MS"/>
                <a:cs typeface="Comic Sans MS"/>
                <a:sym typeface="Comic Sans MS"/>
              </a:rPr>
              <a:t>Practise adding two groups of objects together</a:t>
            </a:r>
          </a:p>
          <a:p>
            <a:pPr marL="285750" marR="0" lvl="0" indent="-285750" rtl="0">
              <a:spcBef>
                <a:spcPts val="0"/>
              </a:spcBef>
              <a:spcAft>
                <a:spcPts val="0"/>
              </a:spcAft>
              <a:buFont typeface="Arial" panose="020B0604020202020204" pitchFamily="34" charset="0"/>
              <a:buChar char="•"/>
            </a:pPr>
            <a:r>
              <a:rPr lang="en-GB" dirty="0">
                <a:solidFill>
                  <a:schemeClr val="dk1"/>
                </a:solidFill>
                <a:latin typeface="SassoonPrimary" panose="020B0500000000000000" pitchFamily="34" charset="0"/>
                <a:ea typeface="Comic Sans MS"/>
                <a:cs typeface="Comic Sans MS"/>
                <a:sym typeface="Comic Sans MS"/>
              </a:rPr>
              <a:t>Go on a number hunt around the home and in your community. Can you find numbers 1-10?</a:t>
            </a:r>
          </a:p>
          <a:p>
            <a:pPr marL="285750" marR="0" lvl="0" indent="-285750" rtl="0">
              <a:spcBef>
                <a:spcPts val="0"/>
              </a:spcBef>
              <a:spcAft>
                <a:spcPts val="0"/>
              </a:spcAft>
              <a:buFont typeface="Arial" panose="020B0604020202020204" pitchFamily="34" charset="0"/>
              <a:buChar char="•"/>
            </a:pPr>
            <a:endParaRPr lang="en-GB" i="0" strike="noStrike" cap="none" dirty="0">
              <a:solidFill>
                <a:schemeClr val="dk1"/>
              </a:solidFill>
              <a:latin typeface="SassoonPrimary" panose="020B0500000000000000" pitchFamily="34" charset="0"/>
              <a:ea typeface="Comic Sans MS"/>
              <a:cs typeface="Comic Sans MS"/>
              <a:sym typeface="Comic Sans MS"/>
            </a:endParaRPr>
          </a:p>
        </p:txBody>
      </p:sp>
      <p:sp>
        <p:nvSpPr>
          <p:cNvPr id="92" name="Google Shape;92;p1"/>
          <p:cNvSpPr txBox="1"/>
          <p:nvPr/>
        </p:nvSpPr>
        <p:spPr>
          <a:xfrm>
            <a:off x="8312089" y="208158"/>
            <a:ext cx="3497569" cy="4801274"/>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gn="ctr"/>
            <a:r>
              <a:rPr lang="en-GB" b="1" u="sng" dirty="0">
                <a:latin typeface="SassoonPrimary" panose="020B0500000000000000" pitchFamily="34" charset="0"/>
              </a:rPr>
              <a:t>Literacy and Mark Making</a:t>
            </a:r>
          </a:p>
          <a:p>
            <a:pPr marL="285750" indent="-285750">
              <a:buFont typeface="Arial" panose="020B0604020202020204" pitchFamily="34" charset="0"/>
              <a:buChar char="•"/>
            </a:pPr>
            <a:r>
              <a:rPr lang="en-GB" dirty="0">
                <a:latin typeface="SassoonPrimary" panose="020B0500000000000000" pitchFamily="34" charset="0"/>
              </a:rPr>
              <a:t>Draw a picture of your family. Can you label your picture with everyone’s names?</a:t>
            </a:r>
          </a:p>
          <a:p>
            <a:pPr marL="285750" indent="-285750">
              <a:buFont typeface="Arial" panose="020B0604020202020204" pitchFamily="34" charset="0"/>
              <a:buChar char="•"/>
            </a:pPr>
            <a:r>
              <a:rPr lang="en-GB" dirty="0">
                <a:latin typeface="SassoonPrimary" panose="020B0500000000000000" pitchFamily="34" charset="0"/>
              </a:rPr>
              <a:t>Practise drawing a self portrait by looking in a mirror or at a photograph.</a:t>
            </a:r>
          </a:p>
          <a:p>
            <a:pPr marL="285750" indent="-285750">
              <a:buFont typeface="Arial" panose="020B0604020202020204" pitchFamily="34" charset="0"/>
              <a:buChar char="•"/>
            </a:pPr>
            <a:r>
              <a:rPr lang="en-GB" dirty="0">
                <a:latin typeface="SassoonPrimary" panose="020B0500000000000000" pitchFamily="34" charset="0"/>
              </a:rPr>
              <a:t>Read picture books and discuss the illustrations and what happens in the story.</a:t>
            </a:r>
          </a:p>
          <a:p>
            <a:pPr marL="285750" indent="-285750">
              <a:buFont typeface="Arial" panose="020B0604020202020204" pitchFamily="34" charset="0"/>
              <a:buChar char="•"/>
            </a:pPr>
            <a:r>
              <a:rPr lang="en-GB" dirty="0">
                <a:latin typeface="SassoonPrimary" panose="020B0500000000000000" pitchFamily="34" charset="0"/>
              </a:rPr>
              <a:t>Take a trip to the library to borrow some books.</a:t>
            </a:r>
          </a:p>
          <a:p>
            <a:pPr marL="285750" indent="-285750">
              <a:buFont typeface="Arial" panose="020B0604020202020204" pitchFamily="34" charset="0"/>
              <a:buChar char="•"/>
            </a:pPr>
            <a:r>
              <a:rPr lang="en-GB" dirty="0">
                <a:latin typeface="SassoonPrimary" panose="020B0500000000000000" pitchFamily="34" charset="0"/>
              </a:rPr>
              <a:t>Make up your own story using familiar characters and ask and adult to write it down.</a:t>
            </a:r>
          </a:p>
        </p:txBody>
      </p:sp>
      <p:pic>
        <p:nvPicPr>
          <p:cNvPr id="2" name="Picture 1"/>
          <p:cNvPicPr>
            <a:picLocks noChangeAspect="1"/>
          </p:cNvPicPr>
          <p:nvPr/>
        </p:nvPicPr>
        <p:blipFill rotWithShape="1">
          <a:blip r:embed="rId4"/>
          <a:srcRect b="17350"/>
          <a:stretch/>
        </p:blipFill>
        <p:spPr>
          <a:xfrm>
            <a:off x="382342" y="2322433"/>
            <a:ext cx="3480666" cy="4087582"/>
          </a:xfrm>
          <a:prstGeom prst="rect">
            <a:avLst/>
          </a:prstGeom>
        </p:spPr>
      </p:pic>
      <p:sp>
        <p:nvSpPr>
          <p:cNvPr id="11" name="Google Shape;87;p1"/>
          <p:cNvSpPr txBox="1"/>
          <p:nvPr/>
        </p:nvSpPr>
        <p:spPr>
          <a:xfrm>
            <a:off x="8307220" y="5209727"/>
            <a:ext cx="3480666" cy="1200288"/>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1" u="sng" strike="noStrike" cap="none" dirty="0">
                <a:solidFill>
                  <a:schemeClr val="dk1"/>
                </a:solidFill>
                <a:latin typeface="SassoonPrimary" panose="020B0500000000000000" pitchFamily="34" charset="0"/>
                <a:ea typeface="Comic Sans MS"/>
                <a:cs typeface="Comic Sans MS"/>
                <a:sym typeface="Comic Sans MS"/>
              </a:rPr>
              <a:t>Turn Taking</a:t>
            </a:r>
          </a:p>
          <a:p>
            <a:pPr marL="285750" marR="0" lvl="0" indent="-285750" rtl="0">
              <a:spcBef>
                <a:spcPts val="0"/>
              </a:spcBef>
              <a:spcAft>
                <a:spcPts val="0"/>
              </a:spcAft>
              <a:buFont typeface="Arial" panose="020B0604020202020204" pitchFamily="34" charset="0"/>
              <a:buChar char="•"/>
            </a:pPr>
            <a:r>
              <a:rPr lang="en-GB" dirty="0">
                <a:solidFill>
                  <a:schemeClr val="dk1"/>
                </a:solidFill>
                <a:latin typeface="SassoonPrimary" panose="020B0500000000000000" pitchFamily="34" charset="0"/>
                <a:ea typeface="Comic Sans MS"/>
                <a:cs typeface="Comic Sans MS"/>
                <a:sym typeface="Comic Sans MS"/>
              </a:rPr>
              <a:t>Play some board games, such as snakes and ladders, with your family</a:t>
            </a:r>
          </a:p>
        </p:txBody>
      </p:sp>
    </p:spTree>
    <p:extLst>
      <p:ext uri="{BB962C8B-B14F-4D97-AF65-F5344CB8AC3E}">
        <p14:creationId xmlns:p14="http://schemas.microsoft.com/office/powerpoint/2010/main" val="272651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4853</TotalTime>
  <Words>410</Words>
  <Application>Microsoft Office PowerPoint</Application>
  <PresentationFormat>Widescreen</PresentationFormat>
  <Paragraphs>34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Comic Sans MS</vt:lpstr>
      <vt:lpstr>SassoonPrimary</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Watkins</dc:creator>
  <cp:lastModifiedBy>Natalie Eadie</cp:lastModifiedBy>
  <cp:revision>64</cp:revision>
  <dcterms:created xsi:type="dcterms:W3CDTF">2021-01-12T18:52:54Z</dcterms:created>
  <dcterms:modified xsi:type="dcterms:W3CDTF">2021-10-06T11:48:58Z</dcterms:modified>
</cp:coreProperties>
</file>